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Old Standard TT"/>
      <p:regular r:id="rId60"/>
      <p:bold r:id="rId61"/>
      <p: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2E8CE5-190F-406D-8270-1DF921069281}">
  <a:tblStyle styleId="{042E8CE5-190F-406D-8270-1DF9210692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ldStandardTT-italic.fntdata"/><Relationship Id="rId61" Type="http://schemas.openxmlformats.org/officeDocument/2006/relationships/font" Target="fonts/OldStandardT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ldStandardT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Saludo, presentación, programa, nombre de mis tutores, nombre del proyecto y qué es (Un enfoque analítico para caracterizar zonas geográficas con contenido de </a:t>
            </a:r>
            <a:r>
              <a:rPr lang="en"/>
              <a:t>lenguaje</a:t>
            </a:r>
            <a:r>
              <a:rPr lang="en"/>
              <a:t> natural generado por usuarios en internet)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Cambiar encabezado a blanco.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b238ff604_0_2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b238ff60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238ff604_0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b238ff60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Brevemente la metodología utilizada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b238ff604_0_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b238ff60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slide sobre la SLR, lo que se hizo y que se envió al Journal KBS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Fondo de slides en blanco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b4aef2f8b_2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b4aef2f8b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Agenda de la presentación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 la información contextual para mejorar los resultados en analítica.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auge de las LBSN ha permitido investigar nuevos caminos.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comunidad investigadora muestra interés en el contexto de ubicación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238ff604_0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b238ff60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Partiendo de un universo de mensajes geolocalizados.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Donde cada mensaje tiene el texto y las coordenadas lat,long.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particionar el espacio geográfico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Luego caracterizarlo según un corpus pre-entrenado de categorías de producto.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 la solución con dos componentes.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b238ff604_0_2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b238ff60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238ff604_0_2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238ff60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b4aef2f8b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b4aef2f8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slide de las preguntas de investigación. ---&gt; mostrar luego que se responden las preguntas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b238ff604_0_3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b238ff60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 los componentes de la solución. Crear sección de contribuciones con este slide, explicar la solución/approach, explicar los componentes de la solución. Mover acá la explicación de los componentes.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4aef2f8b_2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b4aef2f8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se espera lograr con el primer componente de la solución.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b238ff604_0_3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b238ff60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Agenda de la presentación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 la información contextual para mejorar los resultados en analítica.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auge de las LBSN ha permitido investigar nuevos caminos.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comunidad investigadora muestra interés en el contexto de ubicación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4aef2f8b_2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4aef2f8b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 PV-DM y PV-DBOW.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Separar las partes de experimento de explicación conceptual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4aef2f8b_2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b4aef2f8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ralla que va al 0.2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4aef2f8b_2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b4aef2f8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se espera lograr con el primer componente de la solución.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b4aef2f8b_2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b4aef2f8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b4aef2f8b_2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b4aef2f8b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aef2f8b_2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aef2f8b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al data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Decir que a la final fueron 8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238ff604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238ff60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pre-processing.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del pre-processing.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29.4%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b4aef2f8b_2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b4aef2f8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slide de las preguntas de investigación. ---&gt; mostrar luego que se responden las preguntas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b238ff604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b238ff6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al data set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b238ff604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b238ff6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pre-processing: Filtered non-geotagged messages.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count per city.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4aef2f8b_2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b4aef2f8b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se espera lograr con el primer componente de la solución.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 PV-DM y PV-DBOW.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Separar las partes de experimento de explicación conceptual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b238ff604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b238ff60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 solo una entre la negra y la verde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b238ff604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b238ff60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238ff604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238ff60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b238ff604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b238ff60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b238ff604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b238ff60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b4aef2f8b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b4aef2f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Diferenciar contexto de la tesis del contexto de ubicación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 la información contextual para mejorar los resultados en analítica.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auge de las LBSN ha permitido investigar nuevos caminos.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comunidad investigadora muestra interés en el contexto de ubicación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b4aef2f8b_2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b4aef2f8b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b238ff604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b238ff60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238ff604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b238ff60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b238ff604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b238ff60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b4aef2f8b_2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b4aef2f8b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b238ff604_0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b238ff60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b4aef2f8b_2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b4aef2f8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b4aef2f8b_2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b4aef2f8b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Remover, usar solo slides de conclusiones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b238ff604_0_2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b238ff60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b238ff604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b238ff60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relación espacial de los elementos es importante.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concepto de publicidad consciente de la ubicación.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Soluciones para ayudar a la segmentación geográfica del mercado.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b238ff604_0_3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b238ff60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b238ff604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b238ff60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b238ff604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b238ff60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b238ff604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b238ff60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Moverlas después de todo (backup), en caso de que pregunten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b238ff604_0_2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b238ff60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 la información contextual para mejorar los resultados en analítica.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auge de las LBSN ha permitido investigar nuevos caminos.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comunidad investigadora muestra interés en el contexto de ubicación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b238ff604_0_2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b238ff60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slide de las preguntas de investigación. ---&gt; mostrar luego que se responden las preguntas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b238ff604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b238ff60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Recolectando mensajes geolocalizados, cómo segmentar y caracterizar espacios geográficos.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b238ff604_0_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b238ff60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Partiendo de un universo de mensajes geolocalizados.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Donde cada mensaje tiene el texto y las coordenadas lat,long.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particionar el espacio geográfico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Luego caracterizarlo según un corpus pre-entrenado de categorías de producto.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a la solución con dos componentes.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7275" y="-14550"/>
            <a:ext cx="9144000" cy="173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0" y="319350"/>
            <a:ext cx="45148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Characterizing geographic areas using natural language processing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Luis Eduardo Ferro Diez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Presented in partial fulfillment to obtain the Title of Magister in Informatics and Telecommunications - Universidad Icesi - July 14, 2020</a:t>
            </a:r>
            <a:endParaRPr sz="1600"/>
          </a:p>
        </p:txBody>
      </p:sp>
      <p:sp>
        <p:nvSpPr>
          <p:cNvPr id="63" name="Google Shape;63;p13"/>
          <p:cNvSpPr/>
          <p:nvPr/>
        </p:nvSpPr>
        <p:spPr>
          <a:xfrm>
            <a:off x="-7275" y="1644175"/>
            <a:ext cx="9151500" cy="84900"/>
          </a:xfrm>
          <a:prstGeom prst="rect">
            <a:avLst/>
          </a:prstGeom>
          <a:solidFill>
            <a:srgbClr val="009F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Methodology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708900" y="1058225"/>
            <a:ext cx="4293300" cy="3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 CRISP-DM like process: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SLR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Collection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Analyze, understand the data.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Pre-Processing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Model training.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Implement a tool to automate some steps.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1600"/>
              </a:spcAft>
              <a:buSzPts val="1500"/>
              <a:buChar char="●"/>
            </a:pPr>
            <a:r>
              <a:rPr lang="en" sz="1500"/>
              <a:t>Obtain the results</a:t>
            </a:r>
            <a:endParaRPr sz="1600"/>
          </a:p>
        </p:txBody>
      </p:sp>
      <p:sp>
        <p:nvSpPr>
          <p:cNvPr id="136" name="Google Shape;136;p23"/>
          <p:cNvSpPr txBox="1"/>
          <p:nvPr/>
        </p:nvSpPr>
        <p:spPr>
          <a:xfrm>
            <a:off x="152400" y="4265525"/>
            <a:ext cx="4251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Source: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https://www.kdnuggets.com/2017/01/four-problems-crisp-dm-fix.html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25" y="1210625"/>
            <a:ext cx="2902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Related Work</a:t>
            </a:r>
            <a:endParaRPr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Systematic Literature Review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490025" y="1058225"/>
            <a:ext cx="37623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600"/>
              <a:t>Kitchenham et al. 2007 guidelines.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Characterization of three main dimensions: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Business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Data</a:t>
            </a:r>
            <a:endParaRPr sz="1600"/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Analytics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Identification of industry domains, value chain processes, data sources, and analytics techniques.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525" y="1219188"/>
            <a:ext cx="4299600" cy="36572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888" y="1115500"/>
            <a:ext cx="5140226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/>
          <p:nvPr/>
        </p:nvSpPr>
        <p:spPr>
          <a:xfrm>
            <a:off x="870675" y="2824150"/>
            <a:ext cx="1046400" cy="29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832825" y="4271575"/>
            <a:ext cx="1046400" cy="29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2001950" y="2895950"/>
            <a:ext cx="5140200" cy="330600"/>
          </a:xfrm>
          <a:prstGeom prst="rect">
            <a:avLst/>
          </a:prstGeom>
          <a:solidFill>
            <a:srgbClr val="26A69A">
              <a:alpha val="391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96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2044600" y="4252675"/>
            <a:ext cx="5140200" cy="330600"/>
          </a:xfrm>
          <a:prstGeom prst="rect">
            <a:avLst/>
          </a:prstGeom>
          <a:solidFill>
            <a:srgbClr val="26A69A">
              <a:alpha val="391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960000" dist="1905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708900" y="1058225"/>
            <a:ext cx="4293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Dashdorj</a:t>
            </a:r>
            <a:r>
              <a:rPr lang="en" sz="2100"/>
              <a:t> et al. 2016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Exploit time context.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No partitioning.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1600"/>
              </a:spcAft>
              <a:buSzPts val="2100"/>
              <a:buChar char="●"/>
            </a:pPr>
            <a:r>
              <a:rPr lang="en" sz="2100"/>
              <a:t>POI centric approach.</a:t>
            </a:r>
            <a:endParaRPr sz="21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2614025" cy="23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600" y="2482423"/>
            <a:ext cx="2771701" cy="18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152400" y="4265525"/>
            <a:ext cx="4251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Source: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Characterization of behavioral patterns exploiting description of geographical areas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Dashdorj et al. 2016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011625"/>
            <a:ext cx="4293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Anagnostopoulos et al. 2018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Exploit social context.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Fixed squared shapes geographic partitions.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1600"/>
              </a:spcAft>
              <a:buSzPts val="2100"/>
              <a:buChar char="●"/>
            </a:pPr>
            <a:r>
              <a:rPr lang="en" sz="2100"/>
              <a:t>Depends on “Influencers”</a:t>
            </a:r>
            <a:endParaRPr sz="2100"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150" y="1151300"/>
            <a:ext cx="4234199" cy="247399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4719150" y="3687525"/>
            <a:ext cx="4251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Source: Targeted interest-driven advertising in cities using Twitter, Anagnostopoulos et al. 2018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Contribution Overview</a:t>
            </a:r>
            <a:endParaRPr/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Overview</a:t>
            </a:r>
            <a:endParaRPr/>
          </a:p>
        </p:txBody>
      </p:sp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2833600" y="3070096"/>
            <a:ext cx="1019100" cy="18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Geospatial partitions &amp; classification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2833600" y="1129540"/>
            <a:ext cx="1019100" cy="18135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Product Document Classifier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742550" y="3043682"/>
            <a:ext cx="1019100" cy="18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Geotagged opinions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742550" y="1103125"/>
            <a:ext cx="1019100" cy="18135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Product Corpus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1956175" y="1911175"/>
            <a:ext cx="755100" cy="28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1956175" y="3848750"/>
            <a:ext cx="755100" cy="28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4062825" y="1094350"/>
            <a:ext cx="444600" cy="3789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4555263" y="2848750"/>
            <a:ext cx="401700" cy="28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30"/>
          <p:cNvGrpSpPr/>
          <p:nvPr/>
        </p:nvGrpSpPr>
        <p:grpSpPr>
          <a:xfrm>
            <a:off x="5100550" y="1231275"/>
            <a:ext cx="3768600" cy="2487600"/>
            <a:chOff x="5141600" y="1641650"/>
            <a:chExt cx="3768600" cy="2487600"/>
          </a:xfrm>
        </p:grpSpPr>
        <p:sp>
          <p:nvSpPr>
            <p:cNvPr id="204" name="Google Shape;204;p30"/>
            <p:cNvSpPr/>
            <p:nvPr/>
          </p:nvSpPr>
          <p:spPr>
            <a:xfrm>
              <a:off x="5141600" y="1641650"/>
              <a:ext cx="3768600" cy="248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5481700" y="1921975"/>
              <a:ext cx="988800" cy="1121700"/>
            </a:xfrm>
            <a:prstGeom prst="ellipse">
              <a:avLst/>
            </a:prstGeom>
            <a:solidFill>
              <a:srgbClr val="FF0000">
                <a:alpha val="2123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P1: Music, Movies</a:t>
              </a:r>
              <a:endParaRPr sz="1200"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7211050" y="1921975"/>
              <a:ext cx="1338600" cy="649800"/>
            </a:xfrm>
            <a:prstGeom prst="ellipse">
              <a:avLst/>
            </a:prstGeom>
            <a:solidFill>
              <a:srgbClr val="158024">
                <a:alpha val="346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P2: Clothing, Sports</a:t>
              </a:r>
              <a:endParaRPr sz="1200"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6693150" y="2848750"/>
              <a:ext cx="1637700" cy="1121700"/>
            </a:xfrm>
            <a:prstGeom prst="ellipse">
              <a:avLst/>
            </a:prstGeom>
            <a:solidFill>
              <a:srgbClr val="0349FF">
                <a:alpha val="3631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P3: Healthcare, Kitchen</a:t>
              </a:r>
              <a:endParaRPr sz="1200"/>
            </a:p>
          </p:txBody>
        </p:sp>
      </p:grpSp>
      <p:sp>
        <p:nvSpPr>
          <p:cNvPr id="208" name="Google Shape;208;p30"/>
          <p:cNvSpPr txBox="1"/>
          <p:nvPr/>
        </p:nvSpPr>
        <p:spPr>
          <a:xfrm>
            <a:off x="5259775" y="3850775"/>
            <a:ext cx="35292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Aggregate partition text.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Classify each partition.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Present score and size.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Documents Classifier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777300" y="1058225"/>
            <a:ext cx="37623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Project Context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Research Problem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Methodology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Related Work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Contribution Overview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Training &amp; Validation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Demo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Conclusions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300" y="963250"/>
            <a:ext cx="3629108" cy="3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Conceptual Overview</a:t>
            </a:r>
            <a:endParaRPr b="1" sz="23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Trained the embeddings from scratch.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PV-DBOW Algorithm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Text pre-processing: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Use stop words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Lowercase everything</a:t>
            </a:r>
            <a:endParaRPr sz="2100"/>
          </a:p>
        </p:txBody>
      </p:sp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Embeddings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75" y="1441550"/>
            <a:ext cx="4527600" cy="285745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276450" y="4328700"/>
            <a:ext cx="4440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PV-DBOW, Source: Q. Le and T. Mikolov, “Distributed representations of sentences and documents” 2014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Classifier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63" y="1130600"/>
            <a:ext cx="8243075" cy="37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 &amp; classify geographic areas</a:t>
            </a:r>
            <a:endParaRPr/>
          </a:p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clustering &amp; prediction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171675"/>
            <a:ext cx="3711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Density Based Clustering.</a:t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Detect and discard noise.</a:t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1600"/>
              </a:spcAft>
              <a:buSzPts val="1900"/>
              <a:buAutoNum type="arabicPeriod"/>
            </a:pPr>
            <a:r>
              <a:rPr lang="en" sz="1900"/>
              <a:t>Use OPTICS algorithm, M. Ankerst, M. M. Breunig, H. P. Kriegel, and J. Sander, “OPTICS: Ordering Points to Identify the Clustering Structure” 1999</a:t>
            </a:r>
            <a:endParaRPr sz="1900"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750" y="1212925"/>
            <a:ext cx="44196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clustering &amp; prediction</a:t>
            </a:r>
            <a:endParaRPr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4996875" y="1364725"/>
            <a:ext cx="3871500" cy="28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Cluster polygon calculation.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Convex hulls. </a:t>
            </a:r>
            <a:r>
              <a:rPr lang="en" sz="2200"/>
              <a:t>S. Kisilevich et al. 2010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Quickhull Algorithm </a:t>
            </a:r>
            <a:r>
              <a:rPr lang="en" sz="2200"/>
              <a:t>C. B. Barber et al. 1996</a:t>
            </a:r>
            <a:endParaRPr sz="2200"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00" y="1222000"/>
            <a:ext cx="4656000" cy="316608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clustering &amp; prediction</a:t>
            </a:r>
            <a:endParaRPr/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71675"/>
            <a:ext cx="3500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Cluster corpus aggregation.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Prediction with the document classifier.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1600"/>
              </a:spcAft>
              <a:buSzPts val="2100"/>
              <a:buAutoNum type="arabicPeriod"/>
            </a:pPr>
            <a:r>
              <a:rPr lang="en" sz="2100"/>
              <a:t>Characterization.</a:t>
            </a:r>
            <a:endParaRPr sz="2100"/>
          </a:p>
        </p:txBody>
      </p:sp>
      <p:grpSp>
        <p:nvGrpSpPr>
          <p:cNvPr id="259" name="Google Shape;259;p37"/>
          <p:cNvGrpSpPr/>
          <p:nvPr/>
        </p:nvGrpSpPr>
        <p:grpSpPr>
          <a:xfrm>
            <a:off x="4976150" y="980038"/>
            <a:ext cx="3591100" cy="3780475"/>
            <a:chOff x="4845200" y="681513"/>
            <a:chExt cx="3591100" cy="3780475"/>
          </a:xfrm>
        </p:grpSpPr>
        <p:pic>
          <p:nvPicPr>
            <p:cNvPr id="260" name="Google Shape;26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5200" y="681513"/>
              <a:ext cx="3591100" cy="378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7"/>
            <p:cNvSpPr/>
            <p:nvPr/>
          </p:nvSpPr>
          <p:spPr>
            <a:xfrm>
              <a:off x="6365350" y="2216900"/>
              <a:ext cx="461100" cy="4536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26A69A">
                <a:alpha val="424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7"/>
            <p:cNvSpPr txBox="1"/>
            <p:nvPr/>
          </p:nvSpPr>
          <p:spPr>
            <a:xfrm>
              <a:off x="6826450" y="1514500"/>
              <a:ext cx="651000" cy="4170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ld Standard TT"/>
                  <a:ea typeface="Old Standard TT"/>
                  <a:cs typeface="Old Standard TT"/>
                  <a:sym typeface="Old Standard TT"/>
                </a:rPr>
                <a:t>Music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cxnSp>
          <p:nvCxnSpPr>
            <p:cNvPr id="263" name="Google Shape;263;p37"/>
            <p:cNvCxnSpPr>
              <a:stCxn id="262" idx="2"/>
              <a:endCxn id="261" idx="0"/>
            </p:cNvCxnSpPr>
            <p:nvPr/>
          </p:nvCxnSpPr>
          <p:spPr>
            <a:xfrm flipH="1">
              <a:off x="6826450" y="1931500"/>
              <a:ext cx="325500" cy="51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7"/>
          <p:cNvSpPr/>
          <p:nvPr/>
        </p:nvSpPr>
        <p:spPr>
          <a:xfrm rot="1942610">
            <a:off x="7086427" y="3105536"/>
            <a:ext cx="461077" cy="453668"/>
          </a:xfrm>
          <a:prstGeom prst="snip2DiagRect">
            <a:avLst>
              <a:gd fmla="val 0" name="adj1"/>
              <a:gd fmla="val 32614" name="adj2"/>
            </a:avLst>
          </a:prstGeom>
          <a:solidFill>
            <a:srgbClr val="3C78D8">
              <a:alpha val="36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5998475" y="3333375"/>
            <a:ext cx="798000" cy="417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Clothes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67" name="Google Shape;267;p37"/>
          <p:cNvCxnSpPr>
            <a:stCxn id="266" idx="3"/>
            <a:endCxn id="265" idx="1"/>
          </p:cNvCxnSpPr>
          <p:nvPr/>
        </p:nvCxnSpPr>
        <p:spPr>
          <a:xfrm flipH="1" rot="10800000">
            <a:off x="6796475" y="3523875"/>
            <a:ext cx="3990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Training </a:t>
            </a:r>
            <a:r>
              <a:rPr lang="en"/>
              <a:t>&amp; Validation</a:t>
            </a:r>
            <a:endParaRPr/>
          </a:p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sets</a:t>
            </a:r>
            <a:endParaRPr/>
          </a:p>
        </p:txBody>
      </p:sp>
      <p:sp>
        <p:nvSpPr>
          <p:cNvPr id="279" name="Google Shape;27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Twitter</a:t>
            </a:r>
            <a:endParaRPr/>
          </a:p>
        </p:txBody>
      </p: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Product Reviews</a:t>
            </a:r>
            <a:endParaRPr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11700" y="1011625"/>
            <a:ext cx="8592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Extracted from</a:t>
            </a:r>
            <a:endParaRPr sz="2300"/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J. McAuley, C. Targett, Q. Shi, and A. Van Den Hengel, “Image-based recommendations on styles and substitutes” 2015</a:t>
            </a:r>
            <a:endParaRPr sz="1800"/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R. He and J. McAuley, “Ups and downs: Modeling the visual evolution of fashion trends with one-class collaborative filtering” 2016</a:t>
            </a:r>
            <a:endParaRPr sz="18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82.83 million reviews</a:t>
            </a:r>
            <a:endParaRPr sz="2300"/>
          </a:p>
          <a:p>
            <a:pPr indent="-374650" lvl="0" marL="457200" rtl="0" algn="l">
              <a:spcBef>
                <a:spcPts val="1600"/>
              </a:spcBef>
              <a:spcAft>
                <a:spcPts val="1600"/>
              </a:spcAft>
              <a:buSzPts val="2300"/>
              <a:buAutoNum type="arabicPeriod"/>
            </a:pPr>
            <a:r>
              <a:rPr lang="en" sz="2300"/>
              <a:t>9.4 million product descriptions</a:t>
            </a:r>
            <a:endParaRPr sz="2300"/>
          </a:p>
        </p:txBody>
      </p:sp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Product Reviews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375" y="1066338"/>
            <a:ext cx="4332200" cy="32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311700" y="1011625"/>
            <a:ext cx="4293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Documents from:</a:t>
            </a:r>
            <a:endParaRPr sz="1800"/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Product names and descriptions.</a:t>
            </a:r>
            <a:endParaRPr sz="1800"/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Review summaries and text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59.6 million documents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10 Categories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 sz="1800"/>
              <a:t>Baseline: 29.4%: The predominant category, Books</a:t>
            </a:r>
            <a:endParaRPr sz="1800"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294800"/>
            <a:ext cx="1398675" cy="7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803700" y="1886025"/>
            <a:ext cx="67842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SzPts val="6000"/>
              <a:buAutoNum type="arabicPeriod"/>
            </a:pPr>
            <a:r>
              <a:rPr lang="en"/>
              <a:t>Project Context</a:t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Stream Grab</a:t>
            </a:r>
            <a:endParaRPr/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311700" y="1171675"/>
            <a:ext cx="8222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Extracted from</a:t>
            </a:r>
            <a:endParaRPr sz="2300"/>
          </a:p>
          <a:p>
            <a:pPr indent="-374650" lvl="1" marL="914400" rtl="0" algn="l">
              <a:spcBef>
                <a:spcPts val="1600"/>
              </a:spcBef>
              <a:spcAft>
                <a:spcPts val="0"/>
              </a:spcAft>
              <a:buSzPts val="2300"/>
              <a:buAutoNum type="alphaLcPeriod"/>
            </a:pPr>
            <a:r>
              <a:rPr lang="en" sz="2300"/>
              <a:t>J. Scott, “Archive Team: The Twitter Stream Grab,” 2012.</a:t>
            </a:r>
            <a:endParaRPr sz="23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Tweets from June to September 2013</a:t>
            </a:r>
            <a:endParaRPr sz="2300"/>
          </a:p>
          <a:p>
            <a:pPr indent="-374650" lvl="0" marL="457200" rtl="0" algn="l">
              <a:spcBef>
                <a:spcPts val="1600"/>
              </a:spcBef>
              <a:spcAft>
                <a:spcPts val="1600"/>
              </a:spcAft>
              <a:buSzPts val="2300"/>
              <a:buAutoNum type="arabicPeriod"/>
            </a:pPr>
            <a:r>
              <a:rPr lang="en" sz="2300"/>
              <a:t>607.7</a:t>
            </a:r>
            <a:r>
              <a:rPr lang="en" sz="2300"/>
              <a:t> million tweets (Total)</a:t>
            </a:r>
            <a:endParaRPr sz="2300"/>
          </a:p>
        </p:txBody>
      </p:sp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Stream Grab</a:t>
            </a:r>
            <a:endParaRPr/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75" y="995525"/>
            <a:ext cx="8712227" cy="34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 txBox="1"/>
          <p:nvPr/>
        </p:nvSpPr>
        <p:spPr>
          <a:xfrm>
            <a:off x="599950" y="4565500"/>
            <a:ext cx="814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9.1 million records, 1.48% of the original data set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1875" y="4353325"/>
            <a:ext cx="1398675" cy="7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272775" y="1378650"/>
            <a:ext cx="4045200" cy="23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Classifier</a:t>
            </a:r>
            <a:endParaRPr/>
          </a:p>
        </p:txBody>
      </p:sp>
      <p:sp>
        <p:nvSpPr>
          <p:cNvPr id="318" name="Google Shape;318;p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Document Embeddings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Product Document classifier</a:t>
            </a:r>
            <a:endParaRPr/>
          </a:p>
        </p:txBody>
      </p:sp>
      <p:sp>
        <p:nvSpPr>
          <p:cNvPr id="319" name="Google Shape;31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490250" y="3171950"/>
            <a:ext cx="5604000" cy="14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0000"/>
                </a:solidFill>
              </a:rPr>
              <a:t>A vectorized representation of product documents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325" name="Google Shape;325;p45"/>
          <p:cNvSpPr txBox="1"/>
          <p:nvPr>
            <p:ph type="title"/>
          </p:nvPr>
        </p:nvSpPr>
        <p:spPr>
          <a:xfrm>
            <a:off x="512700" y="1231275"/>
            <a:ext cx="8118600" cy="15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Classifier: Embeddings</a:t>
            </a:r>
            <a:endParaRPr/>
          </a:p>
        </p:txBody>
      </p:sp>
      <p:cxnSp>
        <p:nvCxnSpPr>
          <p:cNvPr id="326" name="Google Shape;326;p45"/>
          <p:cNvCxnSpPr/>
          <p:nvPr/>
        </p:nvCxnSpPr>
        <p:spPr>
          <a:xfrm flipH="1" rot="10800000">
            <a:off x="574725" y="2888300"/>
            <a:ext cx="4219500" cy="7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idx="2" type="body"/>
          </p:nvPr>
        </p:nvSpPr>
        <p:spPr>
          <a:xfrm>
            <a:off x="311700" y="1229875"/>
            <a:ext cx="6112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Implementation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Used NLP Python module Gensim.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Used 8 million document corpus.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717.9 million words.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2.6 million of unique words.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300 dimension output.</a:t>
            </a:r>
            <a:endParaRPr sz="2200"/>
          </a:p>
        </p:txBody>
      </p:sp>
      <p:sp>
        <p:nvSpPr>
          <p:cNvPr id="333" name="Google Shape;333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Embeddings</a:t>
            </a:r>
            <a:endParaRPr/>
          </a:p>
        </p:txBody>
      </p:sp>
      <p:grpSp>
        <p:nvGrpSpPr>
          <p:cNvPr id="334" name="Google Shape;334;p46"/>
          <p:cNvGrpSpPr/>
          <p:nvPr/>
        </p:nvGrpSpPr>
        <p:grpSpPr>
          <a:xfrm>
            <a:off x="6090525" y="2564613"/>
            <a:ext cx="2271375" cy="727725"/>
            <a:chOff x="6476100" y="4299000"/>
            <a:chExt cx="2271375" cy="727725"/>
          </a:xfrm>
        </p:grpSpPr>
        <p:pic>
          <p:nvPicPr>
            <p:cNvPr id="335" name="Google Shape;335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3948" y="4299000"/>
              <a:ext cx="1633526" cy="50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76100" y="4379900"/>
              <a:ext cx="506600" cy="50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3950" y="4886500"/>
              <a:ext cx="1633525" cy="140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490250" y="3215600"/>
            <a:ext cx="5604000" cy="14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0000"/>
                </a:solidFill>
              </a:rPr>
              <a:t>Classify product document vectors</a:t>
            </a:r>
            <a:endParaRPr sz="3700">
              <a:solidFill>
                <a:srgbClr val="000000"/>
              </a:solidFill>
            </a:endParaRPr>
          </a:p>
        </p:txBody>
      </p:sp>
      <p:cxnSp>
        <p:nvCxnSpPr>
          <p:cNvPr id="344" name="Google Shape;344;p47"/>
          <p:cNvCxnSpPr/>
          <p:nvPr/>
        </p:nvCxnSpPr>
        <p:spPr>
          <a:xfrm flipH="1" rot="10800000">
            <a:off x="589275" y="2924675"/>
            <a:ext cx="4219500" cy="7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7"/>
          <p:cNvSpPr txBox="1"/>
          <p:nvPr>
            <p:ph type="title"/>
          </p:nvPr>
        </p:nvSpPr>
        <p:spPr>
          <a:xfrm>
            <a:off x="589275" y="1318575"/>
            <a:ext cx="8118600" cy="15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Classifier: ANN</a:t>
            </a:r>
            <a:endParaRPr/>
          </a:p>
        </p:txBody>
      </p:sp>
      <p:sp>
        <p:nvSpPr>
          <p:cNvPr id="346" name="Google Shape;34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Classifier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311700" y="1058225"/>
            <a:ext cx="82221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Used Keras and Tensorflow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Baseline: 29%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Hold-out: 70% training, 30% testing. Further split during training: 80% training, 20% validation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For hyperparameter tuning: 1.5 million document vectors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Results: Accuracy of 77% in training, 81% in validation, and 77% in the testing set.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For full training: 8 million document vectors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Results: Same results as in hyperparameter tuning.</a:t>
            </a:r>
            <a:endParaRPr sz="1400"/>
          </a:p>
          <a:p>
            <a:pPr indent="-317500" lvl="1" marL="914400" rtl="0" algn="l">
              <a:spcBef>
                <a:spcPts val="1600"/>
              </a:spcBef>
              <a:spcAft>
                <a:spcPts val="1600"/>
              </a:spcAft>
              <a:buSzPts val="1400"/>
              <a:buAutoNum type="alphaLcPeriod"/>
            </a:pPr>
            <a:r>
              <a:rPr lang="en" sz="1400"/>
              <a:t>70% F1-Score</a:t>
            </a:r>
            <a:endParaRPr sz="1400"/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125" y="4358642"/>
            <a:ext cx="2248174" cy="6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282" y="4358650"/>
            <a:ext cx="822843" cy="6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Embeddings</a:t>
            </a:r>
            <a:endParaRPr/>
          </a:p>
        </p:txBody>
      </p:sp>
      <p:sp>
        <p:nvSpPr>
          <p:cNvPr id="361" name="Google Shape;361;p49"/>
          <p:cNvSpPr txBox="1"/>
          <p:nvPr/>
        </p:nvSpPr>
        <p:spPr>
          <a:xfrm>
            <a:off x="2142150" y="1058225"/>
            <a:ext cx="4859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Full Training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163" y="1378325"/>
            <a:ext cx="6971676" cy="3714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Embeddings</a:t>
            </a:r>
            <a:endParaRPr/>
          </a:p>
        </p:txBody>
      </p:sp>
      <p:pic>
        <p:nvPicPr>
          <p:cNvPr id="369" name="Google Shape;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438" y="1058225"/>
            <a:ext cx="5379125" cy="40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Embeddings</a:t>
            </a:r>
            <a:endParaRPr/>
          </a:p>
        </p:txBody>
      </p:sp>
      <p:graphicFrame>
        <p:nvGraphicFramePr>
          <p:cNvPr id="376" name="Google Shape;376;p51"/>
          <p:cNvGraphicFramePr/>
          <p:nvPr/>
        </p:nvGraphicFramePr>
        <p:xfrm>
          <a:off x="311700" y="150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{042E8CE5-190F-406D-8270-1DF921069281}</a:tableStyleId>
              </a:tblPr>
              <a:tblGrid>
                <a:gridCol w="3302125"/>
                <a:gridCol w="2609225"/>
                <a:gridCol w="2609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Document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True Categories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Predicted Categories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OEM carburetor [sic]. This product was the ex-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act fit for the engine that is on my tractor. so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far the part performance is flawless no leaks and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problems.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Home &amp; Kitchen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Home &amp; Kitchen (</a:t>
                      </a:r>
                      <a:r>
                        <a:rPr b="1" lang="en" sz="1100"/>
                        <a:t>0.82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Disappointed. Plastic is too flimsy. Its not rubber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outer core, its slick. Thought it wouldnt slide off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tables, counters, dash. It does!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Technology,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Elec-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tronics &amp; Accessories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Home &amp; Kitchen (</a:t>
                      </a:r>
                      <a:r>
                        <a:rPr b="1" lang="en" sz="1100"/>
                        <a:t>0.37</a:t>
                      </a:r>
                      <a:r>
                        <a:rPr lang="en" sz="1100"/>
                        <a:t>);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Technology, Electronics &amp;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Accessories (</a:t>
                      </a:r>
                      <a:r>
                        <a:rPr b="1" lang="en" sz="1100"/>
                        <a:t>0.37</a:t>
                      </a:r>
                      <a:r>
                        <a:rPr lang="en" sz="1100"/>
                        <a:t>); Toys &amp;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Games (</a:t>
                      </a:r>
                      <a:r>
                        <a:rPr b="1" lang="en" sz="1100"/>
                        <a:t>0.18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Jim from Ocala, Fl. great replacement product.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Has been in use for several months with no prob-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lem. This is a very good replacement battery.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would order again inthe future.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Home &amp; Kitchen;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Technology,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Elec-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tronics &amp; Accessories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Health &amp; Personal Care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(</a:t>
                      </a:r>
                      <a:r>
                        <a:rPr b="1" lang="en" sz="1100"/>
                        <a:t>0.10</a:t>
                      </a:r>
                      <a:r>
                        <a:rPr lang="en" sz="1100"/>
                        <a:t>); Home &amp; Kitchen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(</a:t>
                      </a:r>
                      <a:r>
                        <a:rPr b="1" lang="en" sz="1100"/>
                        <a:t>0.24</a:t>
                      </a:r>
                      <a:r>
                        <a:rPr lang="en" sz="1100"/>
                        <a:t>); Technology, Electronics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&amp; Accessories: (</a:t>
                      </a:r>
                      <a:r>
                        <a:rPr b="1" lang="en" sz="1100"/>
                        <a:t>0.64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7" name="Google Shape;37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Context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00550"/>
            <a:ext cx="4293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Business value chain, </a:t>
            </a:r>
            <a:r>
              <a:rPr lang="en" sz="2100"/>
              <a:t>Porter 1985.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Context Information in Data analysis.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Location context (LC).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1600"/>
              </a:spcAft>
              <a:buSzPts val="2100"/>
              <a:buChar char="●"/>
            </a:pPr>
            <a:r>
              <a:rPr lang="en" sz="2100"/>
              <a:t>LC in the business value chain</a:t>
            </a:r>
            <a:endParaRPr sz="21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450" y="1210625"/>
            <a:ext cx="4234200" cy="28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123000" y="1162775"/>
            <a:ext cx="3565800" cy="35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Location context in the business value chain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type="title"/>
          </p:nvPr>
        </p:nvSpPr>
        <p:spPr>
          <a:xfrm>
            <a:off x="272775" y="1378650"/>
            <a:ext cx="4045200" cy="23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clustering &amp; prediction</a:t>
            </a:r>
            <a:endParaRPr/>
          </a:p>
        </p:txBody>
      </p:sp>
      <p:sp>
        <p:nvSpPr>
          <p:cNvPr id="383" name="Google Shape;383;p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Aggregation &amp; Prediction</a:t>
            </a:r>
            <a:endParaRPr/>
          </a:p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490250" y="526350"/>
            <a:ext cx="8218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geospatial clusters</a:t>
            </a:r>
            <a:endParaRPr/>
          </a:p>
        </p:txBody>
      </p:sp>
      <p:sp>
        <p:nvSpPr>
          <p:cNvPr id="390" name="Google Shape;39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clustering calculation</a:t>
            </a:r>
            <a:endParaRPr/>
          </a:p>
        </p:txBody>
      </p:sp>
      <p:sp>
        <p:nvSpPr>
          <p:cNvPr id="396" name="Google Shape;396;p54"/>
          <p:cNvSpPr txBox="1"/>
          <p:nvPr>
            <p:ph idx="1" type="body"/>
          </p:nvPr>
        </p:nvSpPr>
        <p:spPr>
          <a:xfrm>
            <a:off x="311700" y="1171675"/>
            <a:ext cx="6391200" cy="3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10 minimum neighbors</a:t>
            </a:r>
            <a:endParaRPr sz="2500"/>
          </a:p>
          <a:p>
            <a:pPr indent="-387350" lvl="0" marL="457200" rtl="0" algn="l">
              <a:spcBef>
                <a:spcPts val="160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Variable Ɛ, depending on the city selected.</a:t>
            </a:r>
            <a:endParaRPr sz="2500"/>
          </a:p>
          <a:p>
            <a:pPr indent="-387350" lvl="0" marL="457200" rtl="0" algn="l">
              <a:spcBef>
                <a:spcPts val="1600"/>
              </a:spcBef>
              <a:spcAft>
                <a:spcPts val="1600"/>
              </a:spcAft>
              <a:buSzPts val="2500"/>
              <a:buAutoNum type="arabicPeriod"/>
            </a:pPr>
            <a:r>
              <a:rPr lang="en" sz="2500"/>
              <a:t>Create polygons using convex-hull</a:t>
            </a:r>
            <a:endParaRPr sz="2500"/>
          </a:p>
        </p:txBody>
      </p:sp>
      <p:pic>
        <p:nvPicPr>
          <p:cNvPr id="397" name="Google Shape;3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8325" y="4159227"/>
            <a:ext cx="1353549" cy="7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clustering calculation</a:t>
            </a:r>
            <a:endParaRPr/>
          </a:p>
        </p:txBody>
      </p:sp>
      <p:pic>
        <p:nvPicPr>
          <p:cNvPr id="404" name="Google Shape;4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49" y="1058225"/>
            <a:ext cx="3665626" cy="378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5"/>
          <p:cNvSpPr/>
          <p:nvPr/>
        </p:nvSpPr>
        <p:spPr>
          <a:xfrm>
            <a:off x="4092725" y="2343450"/>
            <a:ext cx="654900" cy="61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1575" y="4743750"/>
            <a:ext cx="399750" cy="3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5"/>
          <p:cNvSpPr txBox="1"/>
          <p:nvPr/>
        </p:nvSpPr>
        <p:spPr>
          <a:xfrm>
            <a:off x="7923775" y="4819275"/>
            <a:ext cx="797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Folium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08" name="Google Shape;40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788" y="1038800"/>
            <a:ext cx="3934584" cy="37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76" y="4743750"/>
            <a:ext cx="884893" cy="3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title"/>
          </p:nvPr>
        </p:nvSpPr>
        <p:spPr>
          <a:xfrm>
            <a:off x="490250" y="526350"/>
            <a:ext cx="8218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haracterize geospatial clusters</a:t>
            </a:r>
            <a:endParaRPr/>
          </a:p>
        </p:txBody>
      </p:sp>
      <p:sp>
        <p:nvSpPr>
          <p:cNvPr id="416" name="Google Shape;4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clustering &amp; prediction</a:t>
            </a:r>
            <a:endParaRPr/>
          </a:p>
        </p:txBody>
      </p:sp>
      <p:pic>
        <p:nvPicPr>
          <p:cNvPr id="422" name="Google Shape;4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25" y="1094225"/>
            <a:ext cx="6154951" cy="36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7"/>
          <p:cNvSpPr txBox="1"/>
          <p:nvPr>
            <p:ph idx="2" type="body"/>
          </p:nvPr>
        </p:nvSpPr>
        <p:spPr>
          <a:xfrm>
            <a:off x="2298850" y="4678700"/>
            <a:ext cx="43941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/>
              <a:t>Classified clusters in Los Angeles</a:t>
            </a:r>
            <a:endParaRPr sz="1300"/>
          </a:p>
        </p:txBody>
      </p:sp>
      <p:sp>
        <p:nvSpPr>
          <p:cNvPr id="424" name="Google Shape;42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Demo</a:t>
            </a:r>
            <a:endParaRPr/>
          </a:p>
        </p:txBody>
      </p:sp>
      <p:sp>
        <p:nvSpPr>
          <p:cNvPr id="430" name="Google Shape;43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. Conclusions</a:t>
            </a:r>
            <a:endParaRPr/>
          </a:p>
        </p:txBody>
      </p:sp>
      <p:sp>
        <p:nvSpPr>
          <p:cNvPr id="436" name="Google Shape;43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42" name="Google Shape;442;p6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Geospatial characterization based on text is possible.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Simple yet effective product document classifier.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Simple and easy-to-understand visualization.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Potential applications in other areas of the value chain: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Customer service characterization by geographic area.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Facility location problems.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Characterization of transport routes based on reports.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443" name="Google Shape;4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49" name="Google Shape;449;p6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Potential applications in other domains: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Politics.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Psychology traits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Cultural characterization.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Other research paths: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Integrate other techniques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Complementary applications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Complementary contexts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Other ways to characterize geographic areas.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50" name="Google Shape;45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Context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572000" y="953175"/>
            <a:ext cx="4293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Location Aware Advertising (LAA).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Spatial relationships can reveal additional insight.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1600"/>
              </a:spcAft>
              <a:buSzPts val="2100"/>
              <a:buChar char="●"/>
            </a:pPr>
            <a:r>
              <a:rPr lang="en" sz="2100"/>
              <a:t>Options to geographically segment the market.</a:t>
            </a:r>
            <a:endParaRPr sz="21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50" y="1593225"/>
            <a:ext cx="4481500" cy="22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type="title"/>
          </p:nvPr>
        </p:nvSpPr>
        <p:spPr>
          <a:xfrm>
            <a:off x="311700" y="1958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</a:t>
            </a:r>
            <a:r>
              <a:rPr lang="en"/>
              <a:t>Questions?</a:t>
            </a:r>
            <a:endParaRPr/>
          </a:p>
        </p:txBody>
      </p:sp>
      <p:sp>
        <p:nvSpPr>
          <p:cNvPr id="456" name="Google Shape;45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Document Embeddings</a:t>
            </a:r>
            <a:endParaRPr/>
          </a:p>
        </p:txBody>
      </p:sp>
      <p:pic>
        <p:nvPicPr>
          <p:cNvPr id="462" name="Google Shape;4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763" y="1378332"/>
            <a:ext cx="7064475" cy="36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3"/>
          <p:cNvSpPr txBox="1"/>
          <p:nvPr/>
        </p:nvSpPr>
        <p:spPr>
          <a:xfrm>
            <a:off x="2142150" y="1058225"/>
            <a:ext cx="4859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Hyperparameter tuning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4" name="Google Shape;46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clustering calculation</a:t>
            </a:r>
            <a:endParaRPr/>
          </a:p>
        </p:txBody>
      </p:sp>
      <p:pic>
        <p:nvPicPr>
          <p:cNvPr id="470" name="Google Shape;4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9" cy="3535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4"/>
          <p:cNvSpPr txBox="1"/>
          <p:nvPr/>
        </p:nvSpPr>
        <p:spPr>
          <a:xfrm>
            <a:off x="342000" y="4610000"/>
            <a:ext cx="7010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800"/>
              <a:buFont typeface="Old Standard TT"/>
              <a:buAutoNum type="arabicPeriod"/>
            </a:pPr>
            <a:r>
              <a:rPr lang="en" sz="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Obtain the best Ɛ epsilon by finding the point of inflection in ordered Nearest Neighbors, N. Rahmah and I. S. Sitanggang 2016</a:t>
            </a:r>
            <a:endParaRPr sz="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2" name="Google Shape;47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78" name="Google Shape;478;p6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The validation on the field was not feasible at the moment.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The data sets are not strongly related.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Twitter is not necessarily a place for product reviews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Amazon product reviews is no necessarily a place for random opinion</a:t>
            </a:r>
            <a:endParaRPr sz="21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The data is outdated.</a:t>
            </a:r>
            <a:endParaRPr sz="2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79" name="Google Shape;47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Context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011625"/>
            <a:ext cx="4293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Availability of geotagged user data (LBSN).</a:t>
            </a:r>
            <a:endParaRPr sz="2100"/>
          </a:p>
          <a:p>
            <a:pPr indent="-361950" lvl="0" marL="457200" rtl="0" algn="l">
              <a:spcBef>
                <a:spcPts val="1600"/>
              </a:spcBef>
              <a:spcAft>
                <a:spcPts val="1600"/>
              </a:spcAft>
              <a:buSzPts val="2100"/>
              <a:buChar char="●"/>
            </a:pPr>
            <a:r>
              <a:rPr lang="en" sz="2100"/>
              <a:t>Increasing interest in exploiting location context.</a:t>
            </a:r>
            <a:endParaRPr sz="21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825" y="1060250"/>
            <a:ext cx="4234200" cy="32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Research</a:t>
            </a:r>
            <a:r>
              <a:rPr lang="en"/>
              <a:t> problem</a:t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72775" y="1709700"/>
            <a:ext cx="4045200" cy="17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Given a geotagged message data set, and a knowledge corpus about product categories:</a:t>
            </a:r>
            <a:endParaRPr sz="2600"/>
          </a:p>
        </p:txBody>
      </p:sp>
      <p:sp>
        <p:nvSpPr>
          <p:cNvPr id="115" name="Google Shape;115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900"/>
              <a:t>How to detect and characterize geographical areas exploiting natural language properties?</a:t>
            </a:r>
            <a:endParaRPr sz="2900"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84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338" y="1014200"/>
            <a:ext cx="5711324" cy="40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